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44" r:id="rId3"/>
    <p:sldId id="361" r:id="rId4"/>
    <p:sldId id="363" r:id="rId5"/>
    <p:sldId id="364" r:id="rId6"/>
    <p:sldId id="411" r:id="rId7"/>
    <p:sldId id="366" r:id="rId8"/>
    <p:sldId id="371" r:id="rId9"/>
    <p:sldId id="414" r:id="rId10"/>
    <p:sldId id="373" r:id="rId11"/>
    <p:sldId id="374" r:id="rId12"/>
    <p:sldId id="376" r:id="rId13"/>
    <p:sldId id="377" r:id="rId14"/>
    <p:sldId id="443" r:id="rId15"/>
  </p:sldIdLst>
  <p:sldSz cx="12192000" cy="6858000"/>
  <p:notesSz cx="6858000" cy="9144000"/>
  <p:defaultTextStyle>
    <a:defPPr>
      <a:defRPr lang="e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BED1A-F68B-9566-EFE5-8FBCDBC718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A3C7CC-2C0E-5BB0-4E88-FB3A696AC0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B71075-3032-BDDD-CF5F-384446C1A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73DB-B774-4321-A139-D1B8ED6D4846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92AAC3-FE92-A3D3-FBAE-4C28CBEA4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DF7CBB-3AE0-F1B1-379C-1CC21554D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DE4E0-C163-42D8-B6DE-B90781550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085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AA433F-DDA6-DC86-C752-8774C300A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F55AC8-9F0E-9BF8-B65E-D45E2CC363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D7F2E2-694E-0133-8007-B2865BE61B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73DB-B774-4321-A139-D1B8ED6D4846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6AF98D-F8D2-A145-CD09-83C0621F8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F4A840-8A13-ACA9-54A9-7A5FEC1E8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DE4E0-C163-42D8-B6DE-B90781550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297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2AE3CB4-A9D4-69F8-D430-FD93E028AF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141344-C26A-26E4-101F-BD3881B15B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62D505-BD58-6647-35FE-01659286D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73DB-B774-4321-A139-D1B8ED6D4846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E631F8-9142-5C4D-ED27-F4B091BB1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9DF854-05E8-8FD0-6340-8B45763FC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DE4E0-C163-42D8-B6DE-B90781550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762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95DCD-2DD7-7BD2-EC4D-86D863AC1C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7725F4-117F-92A0-B828-CC91564E14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70C501-01C5-EFDB-AB8D-F2F4F9512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73DB-B774-4321-A139-D1B8ED6D4846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14CDF7-2BB0-DA36-D171-E55690782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2BEBFA-0539-4D91-8382-53AF39563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DE4E0-C163-42D8-B6DE-B90781550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674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81818-C07C-6602-570D-C39654AD1E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B4C880-D9AB-1629-001B-E23C041310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A5BBC9-17AA-7ACD-C96C-E856BCC82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73DB-B774-4321-A139-D1B8ED6D4846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EABDD-9524-9463-E6B9-B70B3CE88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FC5C57-F38D-6AF6-6694-C75E2DF1D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DE4E0-C163-42D8-B6DE-B90781550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718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759863-48A0-1619-85FD-BF56F01AA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490DCE-5440-C041-0D0E-73DAD3CE26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AB3731-E774-D6EB-B0F3-529AB6DC59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250D46-9E70-F535-C0A2-32B3AE6D2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73DB-B774-4321-A139-D1B8ED6D4846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243CE3-2D7A-F723-87E6-82A4968A6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0EFF75-BEF5-03E5-474C-7D2EF0D28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DE4E0-C163-42D8-B6DE-B90781550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889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A993D-F4A1-04F2-F1E4-AE26ADC012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400A57-76A7-3806-D7DB-91BFB87547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933DE1-5D44-C607-FABF-3525E8E946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5B9684-D8EA-2D99-BC80-8F1433174A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8BB49D6-B060-4156-51C8-0FC14D2770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FBB0A9-1780-80BF-452E-FDC2CEF53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73DB-B774-4321-A139-D1B8ED6D4846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E84FE4D-CD10-DE79-E0C1-A89CD617E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7FDB93-6B17-BE91-BA5D-7A1BB7AD5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DE4E0-C163-42D8-B6DE-B90781550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056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6A6E9C-957F-4A5C-3839-942FD4E05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EE63CE-424A-6969-08C0-C109DAF164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73DB-B774-4321-A139-D1B8ED6D4846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40BEE5-12EB-FCD9-2D55-783E0B9B1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8AB380-2B40-F45A-63E9-9450B3716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DE4E0-C163-42D8-B6DE-B90781550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150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D8669B-F50F-3592-8C97-4E87BCBAC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73DB-B774-4321-A139-D1B8ED6D4846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4D5251-12F4-FE6C-AB4F-2014E3A52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FCDB1D-946C-DE5F-F256-70E14F36D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DE4E0-C163-42D8-B6DE-B90781550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49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CC79EC-5F54-737A-4F72-B2D0AE4F0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4E35D2-3D92-E6A0-C92E-F4B6386B42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275782-0188-5EB5-F2F6-C207F5CC40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FD7EC2-9622-696C-C5D0-733463A32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73DB-B774-4321-A139-D1B8ED6D4846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23C60D-F723-72A6-4486-778138C15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E6B029-A179-4211-8470-7827C23E3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DE4E0-C163-42D8-B6DE-B90781550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428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04881-897B-93D8-E297-58B71E1C4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C58E80-7B93-5B91-A479-113B453801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75EE0C-7066-42B2-1694-0E77BA1FCE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576A6E-CB4F-5E1B-025E-8D33152FC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73DB-B774-4321-A139-D1B8ED6D4846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CDDCD9-A9EC-1DEF-EB7D-D338003F6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324B3A-F3EB-105D-1696-0C1985EA5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DE4E0-C163-42D8-B6DE-B90781550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015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5FF060C-2A4C-C73E-0273-DB2BBB137D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095A82-F764-93F0-6D04-CE21259040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60B013-D6C0-23DC-2591-466943C88D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A73DB-B774-4321-A139-D1B8ED6D4846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CFC308-9E03-5E06-5B18-05EAF086F6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CFA706-996C-0D10-D9FF-1538B8E05E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DE4E0-C163-42D8-B6DE-B90781550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275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58E76-7A25-2A06-A8DA-189FD114B80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" dirty="0"/>
              <a:t>PRINCIPLES OF DESIGN OF OBSERVATIONAL QUANTITATIVE STUDIES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7A7D86-B3A5-1DA5-71FC-3A2D147261D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" dirty="0"/>
              <a:t>Prof. Slobodan M. Janković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4256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z="4000"/>
              <a:t>Advantages and disadvantages of cross-sectional studies</a:t>
            </a:r>
            <a:endParaRPr lang="en-US" sz="4000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"/>
              <a:t>They are fast and cheap</a:t>
            </a:r>
          </a:p>
          <a:p>
            <a:pPr eaLnBrk="1" hangingPunct="1">
              <a:lnSpc>
                <a:spcPct val="80000"/>
              </a:lnSpc>
            </a:pPr>
            <a:r>
              <a:rPr lang="en"/>
              <a:t>No loss of patients</a:t>
            </a:r>
          </a:p>
          <a:p>
            <a:pPr eaLnBrk="1" hangingPunct="1">
              <a:lnSpc>
                <a:spcPct val="80000"/>
              </a:lnSpc>
            </a:pPr>
            <a:r>
              <a:rPr lang="en"/>
              <a:t>The only design that gives prevalence</a:t>
            </a:r>
          </a:p>
          <a:p>
            <a:pPr eaLnBrk="1" hangingPunct="1">
              <a:lnSpc>
                <a:spcPct val="80000"/>
              </a:lnSpc>
            </a:pPr>
            <a:r>
              <a:rPr lang="en"/>
              <a:t>A good design for investigating networks of causal effects</a:t>
            </a:r>
          </a:p>
          <a:p>
            <a:pPr eaLnBrk="1" hangingPunct="1">
              <a:lnSpc>
                <a:spcPct val="80000"/>
              </a:lnSpc>
            </a:pPr>
            <a:r>
              <a:rPr lang="en"/>
              <a:t>It is difficult to establish a causal relationship</a:t>
            </a:r>
          </a:p>
          <a:p>
            <a:pPr eaLnBrk="1" hangingPunct="1">
              <a:lnSpc>
                <a:spcPct val="80000"/>
              </a:lnSpc>
            </a:pPr>
            <a:r>
              <a:rPr lang="en"/>
              <a:t>It cannot be used for rare diseases, unless only cases are taken; then the study turns into a case series</a:t>
            </a:r>
          </a:p>
          <a:p>
            <a:pPr eaLnBrk="1" hangingPunct="1">
              <a:lnSpc>
                <a:spcPct val="80000"/>
              </a:lnSpc>
            </a:pPr>
            <a:r>
              <a:rPr lang="en"/>
              <a:t>Serial cross-sectional studies are very useful for identifying trends</a:t>
            </a: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/>
              <a:t>A case-control study</a:t>
            </a:r>
            <a:endParaRPr 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dirty="0"/>
              <a:t>These studies identify a group of subjects with the disease (cases) and a group without the disease (controls), and then ask whether there have been differences in the causes (ie, the independent variables) in the past.</a:t>
            </a:r>
          </a:p>
          <a:p>
            <a:pPr eaLnBrk="1" hangingPunct="1"/>
            <a:r>
              <a:rPr lang="en" dirty="0"/>
              <a:t>I</a:t>
            </a:r>
            <a:r>
              <a:rPr lang="sr-Latn-RS" dirty="0"/>
              <a:t>t</a:t>
            </a:r>
            <a:r>
              <a:rPr lang="en" dirty="0"/>
              <a:t> cannot provide data on either incidence or prevalence</a:t>
            </a:r>
          </a:p>
          <a:p>
            <a:pPr eaLnBrk="1" hangingPunct="1"/>
            <a:r>
              <a:rPr lang="en" dirty="0"/>
              <a:t>The impact of independent variables on the outcome is assessed using the ODDS RATIO (OR)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z="4000"/>
              <a:t>Advantages and disadvantages of case-control studies</a:t>
            </a:r>
            <a:endParaRPr lang="en-US" sz="400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" dirty="0"/>
              <a:t>effective for rare outcomes</a:t>
            </a:r>
          </a:p>
          <a:p>
            <a:pPr eaLnBrk="1" hangingPunct="1">
              <a:lnSpc>
                <a:spcPct val="80000"/>
              </a:lnSpc>
            </a:pPr>
            <a:r>
              <a:rPr lang="en" dirty="0"/>
              <a:t>good for generating hypotheses because they can examine a large number of independent variables</a:t>
            </a:r>
          </a:p>
          <a:p>
            <a:pPr eaLnBrk="1" hangingPunct="1">
              <a:lnSpc>
                <a:spcPct val="80000"/>
              </a:lnSpc>
            </a:pPr>
            <a:r>
              <a:rPr lang="en" dirty="0"/>
              <a:t>follow only one outcome</a:t>
            </a:r>
          </a:p>
          <a:p>
            <a:pPr eaLnBrk="1" hangingPunct="1">
              <a:lnSpc>
                <a:spcPct val="80000"/>
              </a:lnSpc>
            </a:pPr>
            <a:r>
              <a:rPr lang="en" dirty="0"/>
              <a:t>are subject to BIAS, due to s</a:t>
            </a:r>
            <a:r>
              <a:rPr lang="sr-Latn-RS" dirty="0" err="1"/>
              <a:t>elective</a:t>
            </a:r>
            <a:r>
              <a:rPr lang="en" dirty="0"/>
              <a:t> sampling of cases and controls, and due to retrospective measurement of independent variables</a:t>
            </a:r>
          </a:p>
          <a:p>
            <a:pPr lvl="2" eaLnBrk="1" hangingPunct="1">
              <a:lnSpc>
                <a:spcPct val="80000"/>
              </a:lnSpc>
            </a:pPr>
            <a:r>
              <a:rPr lang="en" dirty="0"/>
              <a:t>therefore, only data recorded before the outcome was reported should be used</a:t>
            </a:r>
          </a:p>
          <a:p>
            <a:pPr lvl="2" eaLnBrk="1" hangingPunct="1">
              <a:lnSpc>
                <a:spcPct val="80000"/>
              </a:lnSpc>
            </a:pPr>
            <a:r>
              <a:rPr lang="en" dirty="0"/>
              <a:t>neither subjects nor researchers need to know who are cases and who are controls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z="4000"/>
              <a:t>Sampling in case-control studies</a:t>
            </a:r>
            <a:endParaRPr lang="en-US" sz="400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" sz="2400"/>
              <a:t>ideally the case sample would be </a:t>
            </a:r>
            <a:r>
              <a:rPr lang="en" sz="2400" u="sng"/>
              <a:t>a random </a:t>
            </a:r>
            <a:r>
              <a:rPr lang="en" sz="2400"/>
              <a:t>sample of all those who develop the disease under investigation</a:t>
            </a:r>
          </a:p>
          <a:p>
            <a:pPr eaLnBrk="1" hangingPunct="1">
              <a:lnSpc>
                <a:spcPct val="80000"/>
              </a:lnSpc>
            </a:pPr>
            <a:r>
              <a:rPr lang="en" sz="2400"/>
              <a:t>this is difficult to achieve, so the sample of cases may not be representative</a:t>
            </a:r>
          </a:p>
          <a:p>
            <a:pPr eaLnBrk="1" hangingPunct="1">
              <a:lnSpc>
                <a:spcPct val="80000"/>
              </a:lnSpc>
            </a:pPr>
            <a:r>
              <a:rPr lang="en" sz="2400"/>
              <a:t>controls should be sampled from a population at similar risk for the disease being monitored as the case population</a:t>
            </a:r>
          </a:p>
          <a:p>
            <a:pPr eaLnBrk="1" hangingPunct="1">
              <a:lnSpc>
                <a:spcPct val="80000"/>
              </a:lnSpc>
            </a:pPr>
            <a:r>
              <a:rPr lang="en" sz="2400"/>
              <a:t>Some useful strategies:</a:t>
            </a:r>
          </a:p>
          <a:p>
            <a:pPr lvl="2" eaLnBrk="1" hangingPunct="1">
              <a:lnSpc>
                <a:spcPct val="80000"/>
              </a:lnSpc>
            </a:pPr>
            <a:r>
              <a:rPr lang="en" sz="1800"/>
              <a:t>take controls from the same hospital or practice where the cases were found</a:t>
            </a:r>
          </a:p>
          <a:p>
            <a:pPr lvl="2" eaLnBrk="1" hangingPunct="1">
              <a:lnSpc>
                <a:spcPct val="80000"/>
              </a:lnSpc>
            </a:pPr>
            <a:r>
              <a:rPr lang="en" sz="1800"/>
              <a:t>matching of cases and controls</a:t>
            </a:r>
          </a:p>
          <a:p>
            <a:pPr lvl="2" eaLnBrk="1" hangingPunct="1">
              <a:lnSpc>
                <a:spcPct val="80000"/>
              </a:lnSpc>
            </a:pPr>
            <a:r>
              <a:rPr lang="en" sz="1800"/>
              <a:t>sampling from disease registries</a:t>
            </a:r>
          </a:p>
          <a:p>
            <a:pPr lvl="2" eaLnBrk="1" hangingPunct="1">
              <a:lnSpc>
                <a:spcPct val="80000"/>
              </a:lnSpc>
            </a:pPr>
            <a:r>
              <a:rPr lang="en" sz="1800"/>
              <a:t>using two or more control groups, which were selected in different ways</a:t>
            </a:r>
            <a:endParaRPr lang="en-US" sz="18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329642" cy="1439850"/>
          </a:xfrm>
        </p:spPr>
        <p:txBody>
          <a:bodyPr/>
          <a:lstStyle/>
          <a:p>
            <a:pPr algn="l"/>
            <a:r>
              <a:rPr lang="en" sz="2400" b="1" dirty="0"/>
              <a:t>Bradford-Hill criteria for establishing a causal relationship between an outcome and a variable that is significantly associated with the outcome: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928803"/>
            <a:ext cx="8229600" cy="4197361"/>
          </a:xfrm>
        </p:spPr>
        <p:txBody>
          <a:bodyPr>
            <a:normAutofit lnSpcReduction="10000"/>
          </a:bodyPr>
          <a:lstStyle/>
          <a:p>
            <a:r>
              <a:rPr lang="en" sz="2200" dirty="0"/>
              <a:t>Strength of association</a:t>
            </a:r>
          </a:p>
          <a:p>
            <a:r>
              <a:rPr lang="en" sz="2200" dirty="0"/>
              <a:t>Consistency across studies</a:t>
            </a:r>
          </a:p>
          <a:p>
            <a:r>
              <a:rPr lang="en" sz="2200" dirty="0"/>
              <a:t>The specificity of the connection of a variable with a particular disease</a:t>
            </a:r>
          </a:p>
          <a:p>
            <a:r>
              <a:rPr lang="en" sz="2200" dirty="0"/>
              <a:t>Temporal association – exposure precedes outcome</a:t>
            </a:r>
          </a:p>
          <a:p>
            <a:r>
              <a:rPr lang="en" sz="2200" dirty="0"/>
              <a:t>Dose-response relationship</a:t>
            </a:r>
          </a:p>
          <a:p>
            <a:r>
              <a:rPr lang="en" sz="2200" dirty="0"/>
              <a:t>There is a biological explanation for causation</a:t>
            </a:r>
          </a:p>
          <a:p>
            <a:r>
              <a:rPr lang="en" sz="2200" dirty="0"/>
              <a:t>It fits into existing knowledge</a:t>
            </a:r>
          </a:p>
          <a:p>
            <a:r>
              <a:rPr lang="en" sz="2200" dirty="0"/>
              <a:t>Experimental evidence of causality</a:t>
            </a:r>
          </a:p>
          <a:p>
            <a:r>
              <a:rPr lang="en" sz="2200" dirty="0"/>
              <a:t>The existence of other evidence of a relationship between exposure to the factor and the occurrence of the disease (outcome)</a:t>
            </a:r>
            <a:endParaRPr lang="en-US" sz="2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048DE0-4BF3-ACF5-B225-9446C8E13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 err="1"/>
              <a:t>Main</a:t>
            </a:r>
            <a:r>
              <a:rPr lang="en" dirty="0"/>
              <a:t> </a:t>
            </a:r>
            <a:r>
              <a:rPr lang="en" dirty="0" err="1"/>
              <a:t>types</a:t>
            </a:r>
            <a:r>
              <a:rPr lang="en" dirty="0"/>
              <a:t> </a:t>
            </a:r>
            <a:r>
              <a:rPr lang="en" dirty="0" err="1"/>
              <a:t>of</a:t>
            </a:r>
            <a:r>
              <a:rPr lang="en" dirty="0"/>
              <a:t> </a:t>
            </a:r>
            <a:r>
              <a:rPr lang="en" dirty="0" err="1"/>
              <a:t>observational</a:t>
            </a:r>
            <a:r>
              <a:rPr lang="en" dirty="0"/>
              <a:t> </a:t>
            </a:r>
            <a:r>
              <a:rPr lang="en" dirty="0" err="1"/>
              <a:t>studies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DA5CE5-2615-D896-A69B-55CFE3D554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 err="1"/>
              <a:t>Cohort</a:t>
            </a:r>
            <a:r>
              <a:rPr lang="en" dirty="0"/>
              <a:t> </a:t>
            </a:r>
            <a:r>
              <a:rPr lang="en" dirty="0" err="1"/>
              <a:t>studies</a:t>
            </a:r>
            <a:endParaRPr lang="sr-Latn-RS" dirty="0"/>
          </a:p>
          <a:p>
            <a:r>
              <a:rPr lang="en" dirty="0" err="1"/>
              <a:t>Cross </a:t>
            </a:r>
            <a:r>
              <a:rPr lang="en" dirty="0"/>
              <a:t>/ </a:t>
            </a:r>
            <a:r>
              <a:rPr lang="en" dirty="0" err="1"/>
              <a:t>sectional</a:t>
            </a:r>
            <a:r>
              <a:rPr lang="en" dirty="0"/>
              <a:t> </a:t>
            </a:r>
            <a:r>
              <a:rPr lang="en" dirty="0" err="1"/>
              <a:t>studies</a:t>
            </a:r>
            <a:endParaRPr lang="sr-Latn-RS" dirty="0"/>
          </a:p>
          <a:p>
            <a:r>
              <a:rPr lang="en" dirty="0" err="1"/>
              <a:t>Case </a:t>
            </a:r>
            <a:r>
              <a:rPr lang="en" dirty="0"/>
              <a:t>/ </a:t>
            </a:r>
            <a:r>
              <a:rPr lang="en" dirty="0" err="1"/>
              <a:t>control</a:t>
            </a:r>
            <a:r>
              <a:rPr lang="en" dirty="0"/>
              <a:t> </a:t>
            </a:r>
            <a:r>
              <a:rPr lang="en" dirty="0" err="1"/>
              <a:t>studies</a:t>
            </a:r>
            <a:endParaRPr lang="sr-Latn-RS" dirty="0"/>
          </a:p>
          <a:p>
            <a:r>
              <a:rPr lang="en" dirty="0" err="1"/>
              <a:t>Glasses</a:t>
            </a:r>
            <a:r>
              <a:rPr lang="en" dirty="0"/>
              <a:t> </a:t>
            </a:r>
            <a:r>
              <a:rPr lang="en" dirty="0" err="1"/>
              <a:t>series</a:t>
            </a:r>
            <a:endParaRPr lang="sr-Latn-RS" dirty="0"/>
          </a:p>
          <a:p>
            <a:r>
              <a:rPr lang="en" dirty="0" err="1"/>
              <a:t>Glasses</a:t>
            </a:r>
            <a:r>
              <a:rPr lang="en" dirty="0"/>
              <a:t> </a:t>
            </a:r>
            <a:r>
              <a:rPr lang="en" dirty="0" err="1"/>
              <a:t>reports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060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/>
              <a:t>Cohort studies</a:t>
            </a: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dirty="0"/>
              <a:t>Cohort studies involve following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en" dirty="0"/>
              <a:t>groups of respondents over time.</a:t>
            </a:r>
          </a:p>
          <a:p>
            <a:pPr eaLnBrk="1" hangingPunct="1"/>
            <a:r>
              <a:rPr lang="en" dirty="0"/>
              <a:t>Descriptive cohort studies track the incidence of an outcome over time</a:t>
            </a:r>
          </a:p>
          <a:p>
            <a:pPr eaLnBrk="1" hangingPunct="1"/>
            <a:r>
              <a:rPr lang="en" dirty="0"/>
              <a:t>Analytical cohort studies examine the relationship between cause and outcome</a:t>
            </a:r>
          </a:p>
          <a:p>
            <a:pPr eaLnBrk="1" hangingPunct="1"/>
            <a:r>
              <a:rPr lang="en" dirty="0"/>
              <a:t>They can be prospective and retrospective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z="4000"/>
              <a:t>Advantages of a prospective cohort study</a:t>
            </a:r>
            <a:endParaRPr lang="en-US" sz="4000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dirty="0"/>
              <a:t>A powerful </a:t>
            </a:r>
            <a:r>
              <a:rPr lang="sr-Latn-RS" dirty="0" err="1"/>
              <a:t>tool</a:t>
            </a:r>
            <a:r>
              <a:rPr lang="en" dirty="0"/>
              <a:t> for defining the incidence and determining the cause of the disease</a:t>
            </a:r>
          </a:p>
          <a:p>
            <a:pPr eaLnBrk="1" hangingPunct="1"/>
            <a:r>
              <a:rPr lang="en" dirty="0"/>
              <a:t>Important variables can be measured completely and accurately</a:t>
            </a:r>
          </a:p>
          <a:p>
            <a:pPr eaLnBrk="1" hangingPunct="1"/>
            <a:r>
              <a:rPr lang="en" dirty="0"/>
              <a:t>Such studies are necessary to study the factors that precede fatal diseases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z="4000"/>
              <a:t>Disadvantages of a prospective cohort study</a:t>
            </a:r>
            <a:endParaRPr lang="en-US" sz="4000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/>
              <a:t>They are expensive and ineffective</a:t>
            </a:r>
          </a:p>
          <a:p>
            <a:pPr eaLnBrk="1" hangingPunct="1"/>
            <a:r>
              <a:rPr lang="en"/>
              <a:t>They are only effective if the outcome is frequent</a:t>
            </a:r>
          </a:p>
          <a:p>
            <a:pPr eaLnBrk="1" hangingPunct="1"/>
            <a:r>
              <a:rPr lang="en"/>
              <a:t>It may happen that some subjects included in the cohort study already have a subclinical disease; to prevent this, often the period of screening patients for the study is extended, longer than the duration of the subclinical phase of the disease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Recommendation</a:t>
            </a:r>
            <a:endParaRPr lang="en-US"/>
          </a:p>
        </p:txBody>
      </p:sp>
      <p:sp>
        <p:nvSpPr>
          <p:cNvPr id="542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/>
              <a:t>Cohort studies are only effective if the outcome is frequent and occurs quickly</a:t>
            </a:r>
          </a:p>
          <a:p>
            <a:r>
              <a:rPr lang="en"/>
              <a:t>For example, if they were to follow cohorts of patients with acute pancreatitis, and the outcome would be death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z="3200"/>
              <a:t>Pros and cons of retrospective cohort studies</a:t>
            </a:r>
            <a:endParaRPr lang="en-US" sz="320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/>
              <a:t>They are only possible if there is reliable patient data</a:t>
            </a:r>
          </a:p>
          <a:p>
            <a:pPr eaLnBrk="1" hangingPunct="1"/>
            <a:r>
              <a:rPr lang="en"/>
              <a:t>They have the same advantages as prospective cohort studies, but are less expensive</a:t>
            </a:r>
          </a:p>
          <a:p>
            <a:pPr eaLnBrk="1" hangingPunct="1"/>
            <a:r>
              <a:rPr lang="en"/>
              <a:t>limited sampling opportunity</a:t>
            </a:r>
          </a:p>
          <a:p>
            <a:pPr eaLnBrk="1" hangingPunct="1"/>
            <a:r>
              <a:rPr lang="en"/>
              <a:t>the quality and type of data are sometimes inadequate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/>
              <a:t>Cross-sectional studies</a:t>
            </a:r>
            <a:endParaRPr lang="en-US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"/>
              <a:t>In cross-sectional studies, the researcher performs all measurements in one batch (occasion); takes a sample of the population and traces the distribution of variables in that sample</a:t>
            </a:r>
          </a:p>
          <a:p>
            <a:pPr eaLnBrk="1" hangingPunct="1">
              <a:lnSpc>
                <a:spcPct val="90000"/>
              </a:lnSpc>
            </a:pPr>
            <a:r>
              <a:rPr lang="en"/>
              <a:t>they can be both descriptive and analytical</a:t>
            </a:r>
          </a:p>
          <a:p>
            <a:pPr eaLnBrk="1" hangingPunct="1">
              <a:lnSpc>
                <a:spcPct val="90000"/>
              </a:lnSpc>
            </a:pPr>
            <a:r>
              <a:rPr lang="en"/>
              <a:t>cross-sectional studies determine the prevalence of a disease or condition at one point in time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A cross-sectional study</a:t>
            </a:r>
            <a:endParaRPr lang="en-US"/>
          </a:p>
        </p:txBody>
      </p:sp>
      <p:sp>
        <p:nvSpPr>
          <p:cNvPr id="655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/>
              <a:t>Sometimes a cross-sectional study describes the prevalence of a disease by registering all people who have ever had that disease (not just now).</a:t>
            </a:r>
          </a:p>
          <a:p>
            <a:r>
              <a:rPr lang="en"/>
              <a:t>Then prevalence is actually cumulative incidence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743</Words>
  <Application>Microsoft Office PowerPoint</Application>
  <PresentationFormat>Widescreen</PresentationFormat>
  <Paragraphs>74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PRINCIPLES OF DESIGN OF OBSERVATIONAL QUANTITATIVE STUDIES</vt:lpstr>
      <vt:lpstr>Main types of observational studies</vt:lpstr>
      <vt:lpstr>Cohort studies</vt:lpstr>
      <vt:lpstr>Advantages of a prospective cohort study</vt:lpstr>
      <vt:lpstr>Disadvantages of a prospective cohort study</vt:lpstr>
      <vt:lpstr>Recommendation</vt:lpstr>
      <vt:lpstr>Pros and cons of retrospective cohort studies</vt:lpstr>
      <vt:lpstr>Cross-sectional studies</vt:lpstr>
      <vt:lpstr>A cross-sectional study</vt:lpstr>
      <vt:lpstr>Advantages and disadvantages of cross-sectional studies</vt:lpstr>
      <vt:lpstr>A case-control study</vt:lpstr>
      <vt:lpstr>Advantages and disadvantages of case-control studies</vt:lpstr>
      <vt:lpstr>Sampling in case-control studies</vt:lpstr>
      <vt:lpstr>Bradford-Hill criteria for establishing a causal relationship between an outcome and a variable that is significantly associated with the outcome: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PRINCIPLES OF DESIGN OF OBSERVATIONAL QUANTITATIVE STUDIES</dc:title>
  <dc:creator>Boj</dc:creator>
  <cp:lastModifiedBy>Boj</cp:lastModifiedBy>
  <cp:revision>3</cp:revision>
  <dcterms:created xsi:type="dcterms:W3CDTF">2023-08-19T14:19:33Z</dcterms:created>
  <dcterms:modified xsi:type="dcterms:W3CDTF">2023-08-19T14:28:46Z</dcterms:modified>
</cp:coreProperties>
</file>